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304" r:id="rId5"/>
    <p:sldId id="262" r:id="rId6"/>
    <p:sldId id="264" r:id="rId7"/>
    <p:sldId id="265" r:id="rId8"/>
    <p:sldId id="266" r:id="rId9"/>
    <p:sldId id="267" r:id="rId10"/>
    <p:sldId id="269" r:id="rId11"/>
    <p:sldId id="270" r:id="rId12"/>
    <p:sldId id="291" r:id="rId13"/>
    <p:sldId id="301" r:id="rId14"/>
    <p:sldId id="284" r:id="rId15"/>
    <p:sldId id="283" r:id="rId16"/>
    <p:sldId id="303" r:id="rId17"/>
    <p:sldId id="290" r:id="rId18"/>
  </p:sldIdLst>
  <p:sldSz cx="18288000" cy="10287000"/>
  <p:notesSz cx="6858000" cy="9144000"/>
  <p:embeddedFontLst>
    <p:embeddedFont>
      <p:font typeface="ADLaM Display" panose="02010000000000000000" pitchFamily="2" charset="0"/>
      <p:regular r:id="rId19"/>
    </p:embeddedFont>
    <p:embeddedFont>
      <p:font typeface="Algerian" panose="04020705040A02060702" pitchFamily="82" charset="0"/>
      <p:regular r:id="rId20"/>
    </p:embeddedFont>
    <p:embeddedFont>
      <p:font typeface="Bank Gothic Medium" panose="020B0604020202020204" charset="0"/>
      <p:regular r:id="rId21"/>
    </p:embeddedFont>
    <p:embeddedFont>
      <p:font typeface="Congenial" panose="02000503040000020004" pitchFamily="2" charset="0"/>
      <p:regular r:id="rId22"/>
      <p:bold r:id="rId23"/>
      <p:italic r:id="rId24"/>
      <p:boldItalic r:id="rId25"/>
    </p:embeddedFont>
    <p:embeddedFont>
      <p:font typeface="Fave Script Bold Pro" pitchFamily="2" charset="0"/>
      <p:bold r:id="rId26"/>
    </p:embeddedFont>
    <p:embeddedFont>
      <p:font typeface="League Spartan" panose="020B0604020202020204" charset="0"/>
      <p:bold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 showGuides="1">
      <p:cViewPr>
        <p:scale>
          <a:sx n="50" d="100"/>
          <a:sy n="50" d="100"/>
        </p:scale>
        <p:origin x="946" y="2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8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7ED957">
                <a:alpha val="100000"/>
              </a:srgbClr>
            </a:gs>
            <a:gs pos="100000">
              <a:srgbClr val="24A855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8035" y="-169338"/>
            <a:ext cx="19946235" cy="11944415"/>
          </a:xfrm>
          <a:custGeom>
            <a:avLst/>
            <a:gdLst/>
            <a:ahLst/>
            <a:cxnLst/>
            <a:rect l="l" t="t" r="r" b="b"/>
            <a:pathLst>
              <a:path w="19946235" h="11944415">
                <a:moveTo>
                  <a:pt x="0" y="0"/>
                </a:moveTo>
                <a:lnTo>
                  <a:pt x="19946235" y="0"/>
                </a:lnTo>
                <a:lnTo>
                  <a:pt x="19946235" y="11944415"/>
                </a:lnTo>
                <a:lnTo>
                  <a:pt x="0" y="119444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8000"/>
            </a:blip>
            <a:stretch>
              <a:fillRect t="-5664" b="-5664"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3" name="Freeform 3"/>
          <p:cNvSpPr/>
          <p:nvPr/>
        </p:nvSpPr>
        <p:spPr>
          <a:xfrm>
            <a:off x="1356434" y="-207438"/>
            <a:ext cx="4588696" cy="4114800"/>
          </a:xfrm>
          <a:custGeom>
            <a:avLst/>
            <a:gdLst/>
            <a:ahLst/>
            <a:cxnLst/>
            <a:rect l="l" t="t" r="r" b="b"/>
            <a:pathLst>
              <a:path w="4588696" h="4114800">
                <a:moveTo>
                  <a:pt x="0" y="0"/>
                </a:moveTo>
                <a:lnTo>
                  <a:pt x="4588695" y="0"/>
                </a:lnTo>
                <a:lnTo>
                  <a:pt x="45886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1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 dirty="0">
              <a:highlight>
                <a:srgbClr val="FFFF00"/>
              </a:highlight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3126083" y="1057820"/>
            <a:ext cx="1542475" cy="153608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460"/>
              </a:lnSpc>
              <a:spcBef>
                <a:spcPct val="0"/>
              </a:spcBef>
            </a:pPr>
            <a:r>
              <a:rPr lang="en-US" sz="8900" spc="-640" dirty="0">
                <a:solidFill>
                  <a:schemeClr val="accent1"/>
                </a:solidFill>
                <a:latin typeface="Bank Gothic Medium" panose="020B0807020203060204"/>
              </a:rPr>
              <a:t>Ki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942318" y="278765"/>
            <a:ext cx="3035042" cy="153608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460"/>
              </a:lnSpc>
              <a:spcBef>
                <a:spcPct val="0"/>
              </a:spcBef>
            </a:pPr>
            <a:r>
              <a:rPr lang="en-US" sz="8900" spc="-640" dirty="0" err="1">
                <a:solidFill>
                  <a:srgbClr val="FEB14E"/>
                </a:solidFill>
                <a:latin typeface="Bank Gothic Medium" panose="020B0807020203060204"/>
              </a:rPr>
              <a:t>Desh</a:t>
            </a:r>
            <a:endParaRPr lang="en-US" sz="8900" spc="-640" dirty="0">
              <a:solidFill>
                <a:srgbClr val="FEB14E"/>
              </a:solidFill>
              <a:latin typeface="Bank Gothic Medium" panose="020B0807020203060204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878410" y="278765"/>
            <a:ext cx="3063907" cy="153608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460"/>
              </a:lnSpc>
              <a:spcBef>
                <a:spcPct val="0"/>
              </a:spcBef>
            </a:pPr>
            <a:r>
              <a:rPr lang="en-US" sz="8900" spc="-640" dirty="0">
                <a:solidFill>
                  <a:srgbClr val="FEB14E"/>
                </a:solidFill>
                <a:latin typeface="Bank Gothic Medium" panose="020B0807020203060204"/>
              </a:rPr>
              <a:t>Mere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14199" y="1788520"/>
            <a:ext cx="3873165" cy="151073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460"/>
              </a:lnSpc>
              <a:spcBef>
                <a:spcPct val="0"/>
              </a:spcBef>
            </a:pPr>
            <a:r>
              <a:rPr lang="en-US" sz="8900" spc="-640" dirty="0" err="1">
                <a:solidFill>
                  <a:srgbClr val="77B300"/>
                </a:solidFill>
                <a:latin typeface="Bank Gothic Medium" panose="020B0807020203060204"/>
              </a:rPr>
              <a:t>Dharti</a:t>
            </a:r>
            <a:endParaRPr lang="en-US" sz="8900" spc="-640" dirty="0">
              <a:solidFill>
                <a:srgbClr val="77B300"/>
              </a:solidFill>
              <a:latin typeface="Bank Gothic Medium" panose="020B080702020306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A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30332" y="0"/>
            <a:ext cx="8627337" cy="1563861"/>
          </a:xfrm>
          <a:custGeom>
            <a:avLst/>
            <a:gdLst/>
            <a:ahLst/>
            <a:cxnLst/>
            <a:rect l="l" t="t" r="r" b="b"/>
            <a:pathLst>
              <a:path w="8627337" h="1563861">
                <a:moveTo>
                  <a:pt x="0" y="0"/>
                </a:moveTo>
                <a:lnTo>
                  <a:pt x="8627336" y="0"/>
                </a:lnTo>
                <a:lnTo>
                  <a:pt x="8627336" y="1563861"/>
                </a:lnTo>
                <a:lnTo>
                  <a:pt x="0" y="15638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0371" b="-158902"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3" name="Group 3"/>
          <p:cNvGrpSpPr/>
          <p:nvPr/>
        </p:nvGrpSpPr>
        <p:grpSpPr>
          <a:xfrm>
            <a:off x="3589239" y="2351947"/>
            <a:ext cx="11109522" cy="6906353"/>
            <a:chOff x="0" y="0"/>
            <a:chExt cx="1307466" cy="8128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4" name="Freeform 4"/>
            <p:cNvSpPr/>
            <p:nvPr/>
          </p:nvSpPr>
          <p:spPr>
            <a:xfrm>
              <a:off x="0" y="0"/>
              <a:ext cx="1307466" cy="812800"/>
            </a:xfrm>
            <a:custGeom>
              <a:avLst/>
              <a:gdLst/>
              <a:ahLst/>
              <a:cxnLst/>
              <a:rect l="l" t="t" r="r" b="b"/>
              <a:pathLst>
                <a:path w="1307466" h="812800">
                  <a:moveTo>
                    <a:pt x="16028" y="0"/>
                  </a:moveTo>
                  <a:lnTo>
                    <a:pt x="1291438" y="0"/>
                  </a:lnTo>
                  <a:cubicBezTo>
                    <a:pt x="1295689" y="0"/>
                    <a:pt x="1299765" y="1689"/>
                    <a:pt x="1302771" y="4695"/>
                  </a:cubicBezTo>
                  <a:cubicBezTo>
                    <a:pt x="1305777" y="7700"/>
                    <a:pt x="1307466" y="11777"/>
                    <a:pt x="1307466" y="16028"/>
                  </a:cubicBezTo>
                  <a:lnTo>
                    <a:pt x="1307466" y="796772"/>
                  </a:lnTo>
                  <a:cubicBezTo>
                    <a:pt x="1307466" y="801023"/>
                    <a:pt x="1305777" y="805100"/>
                    <a:pt x="1302771" y="808105"/>
                  </a:cubicBezTo>
                  <a:cubicBezTo>
                    <a:pt x="1299765" y="811111"/>
                    <a:pt x="1295689" y="812800"/>
                    <a:pt x="1291438" y="812800"/>
                  </a:cubicBezTo>
                  <a:lnTo>
                    <a:pt x="16028" y="812800"/>
                  </a:lnTo>
                  <a:cubicBezTo>
                    <a:pt x="11777" y="812800"/>
                    <a:pt x="7700" y="811111"/>
                    <a:pt x="4695" y="808105"/>
                  </a:cubicBezTo>
                  <a:cubicBezTo>
                    <a:pt x="1689" y="805100"/>
                    <a:pt x="0" y="801023"/>
                    <a:pt x="0" y="796772"/>
                  </a:cubicBezTo>
                  <a:lnTo>
                    <a:pt x="0" y="16028"/>
                  </a:lnTo>
                  <a:cubicBezTo>
                    <a:pt x="0" y="11777"/>
                    <a:pt x="1689" y="7700"/>
                    <a:pt x="4695" y="4695"/>
                  </a:cubicBezTo>
                  <a:cubicBezTo>
                    <a:pt x="7700" y="1689"/>
                    <a:pt x="11777" y="0"/>
                    <a:pt x="16028" y="0"/>
                  </a:cubicBezTo>
                  <a:close/>
                </a:path>
              </a:pathLst>
            </a:custGeom>
            <a:blipFill>
              <a:blip r:embed="rId3">
                <a:alphaModFix amt="93000"/>
              </a:blip>
              <a:stretch>
                <a:fillRect t="-6837" b="-6837"/>
              </a:stretch>
            </a:blipFill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427131" y="711131"/>
            <a:ext cx="5433738" cy="584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90"/>
              </a:lnSpc>
            </a:pPr>
            <a:r>
              <a:rPr lang="en-US" sz="4620" spc="-32">
                <a:solidFill>
                  <a:srgbClr val="FFFFFF"/>
                </a:solidFill>
                <a:latin typeface="League Spartan" panose="00000800000000000000"/>
              </a:rPr>
              <a:t>Vertical Farming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5D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30332" y="0"/>
            <a:ext cx="8627337" cy="1563861"/>
          </a:xfrm>
          <a:custGeom>
            <a:avLst/>
            <a:gdLst/>
            <a:ahLst/>
            <a:cxnLst/>
            <a:rect l="l" t="t" r="r" b="b"/>
            <a:pathLst>
              <a:path w="8627337" h="1563861">
                <a:moveTo>
                  <a:pt x="0" y="0"/>
                </a:moveTo>
                <a:lnTo>
                  <a:pt x="8627336" y="0"/>
                </a:lnTo>
                <a:lnTo>
                  <a:pt x="8627336" y="1563861"/>
                </a:lnTo>
                <a:lnTo>
                  <a:pt x="0" y="15638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0371" b="-158902"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3" name="Freeform 3"/>
          <p:cNvSpPr/>
          <p:nvPr/>
        </p:nvSpPr>
        <p:spPr>
          <a:xfrm>
            <a:off x="5486400" y="6286500"/>
            <a:ext cx="7315200" cy="4059936"/>
          </a:xfrm>
          <a:custGeom>
            <a:avLst/>
            <a:gdLst/>
            <a:ahLst/>
            <a:cxnLst/>
            <a:rect l="l" t="t" r="r" b="b"/>
            <a:pathLst>
              <a:path w="7315200" h="4059936">
                <a:moveTo>
                  <a:pt x="0" y="0"/>
                </a:moveTo>
                <a:lnTo>
                  <a:pt x="7315200" y="0"/>
                </a:lnTo>
                <a:lnTo>
                  <a:pt x="7315200" y="4059936"/>
                </a:lnTo>
                <a:lnTo>
                  <a:pt x="0" y="40599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3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IN"/>
          </a:p>
        </p:txBody>
      </p:sp>
      <p:sp>
        <p:nvSpPr>
          <p:cNvPr id="4" name="TextBox 4"/>
          <p:cNvSpPr txBox="1"/>
          <p:nvPr/>
        </p:nvSpPr>
        <p:spPr>
          <a:xfrm>
            <a:off x="6427131" y="711131"/>
            <a:ext cx="5433738" cy="584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90"/>
              </a:lnSpc>
            </a:pPr>
            <a:r>
              <a:rPr lang="en-US" sz="4620" spc="-32">
                <a:solidFill>
                  <a:srgbClr val="FFFFFF"/>
                </a:solidFill>
                <a:latin typeface="League Spartan" panose="00000800000000000000"/>
              </a:rPr>
              <a:t>Vertical Farming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34247" y="2430939"/>
            <a:ext cx="17480088" cy="3266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15"/>
              </a:lnSpc>
            </a:pPr>
            <a:r>
              <a:rPr lang="en-US" sz="4510" spc="-94" dirty="0">
                <a:solidFill>
                  <a:srgbClr val="FFFFFF"/>
                </a:solidFill>
                <a:latin typeface="Congenial" panose="02000503040000020004" pitchFamily="2" charset="0"/>
              </a:rPr>
              <a:t>Growing Crops inside farms means controlled environments or </a:t>
            </a:r>
          </a:p>
          <a:p>
            <a:pPr algn="ctr">
              <a:lnSpc>
                <a:spcPts val="6315"/>
              </a:lnSpc>
            </a:pPr>
            <a:r>
              <a:rPr lang="en-US" sz="4510" spc="-94" dirty="0">
                <a:solidFill>
                  <a:srgbClr val="FFFFFF"/>
                </a:solidFill>
                <a:latin typeface="Congenial" panose="02000503040000020004" pitchFamily="2" charset="0"/>
              </a:rPr>
              <a:t>we can say </a:t>
            </a:r>
            <a:r>
              <a:rPr lang="en-US" sz="4510" spc="-94" dirty="0">
                <a:solidFill>
                  <a:srgbClr val="00B0F0"/>
                </a:solidFill>
                <a:latin typeface="Congenial" panose="02000503040000020004" pitchFamily="2" charset="0"/>
              </a:rPr>
              <a:t>artificial environment</a:t>
            </a:r>
            <a:r>
              <a:rPr lang="en-US" sz="4510" spc="-94" dirty="0">
                <a:solidFill>
                  <a:srgbClr val="FFFFFF"/>
                </a:solidFill>
                <a:latin typeface="Congenial" panose="02000503040000020004" pitchFamily="2" charset="0"/>
              </a:rPr>
              <a:t> which will remove dependency </a:t>
            </a:r>
          </a:p>
          <a:p>
            <a:pPr algn="ctr">
              <a:lnSpc>
                <a:spcPts val="6315"/>
              </a:lnSpc>
            </a:pPr>
            <a:r>
              <a:rPr lang="en-US" sz="4510" spc="-94" dirty="0">
                <a:solidFill>
                  <a:srgbClr val="FFFFFF"/>
                </a:solidFill>
                <a:latin typeface="Congenial" panose="02000503040000020004" pitchFamily="2" charset="0"/>
              </a:rPr>
              <a:t>of production from weather and </a:t>
            </a:r>
            <a:r>
              <a:rPr lang="en-US" sz="4510" spc="-94" dirty="0">
                <a:solidFill>
                  <a:srgbClr val="00B0F0"/>
                </a:solidFill>
                <a:latin typeface="Congenial" panose="02000503040000020004" pitchFamily="2" charset="0"/>
              </a:rPr>
              <a:t>maximize the production</a:t>
            </a:r>
            <a:r>
              <a:rPr lang="en-US" sz="4510" spc="-94" dirty="0">
                <a:solidFill>
                  <a:srgbClr val="FFFFFF"/>
                </a:solidFill>
                <a:latin typeface="Congenial" panose="02000503040000020004" pitchFamily="2" charset="0"/>
              </a:rPr>
              <a:t> </a:t>
            </a:r>
          </a:p>
          <a:p>
            <a:pPr algn="ctr">
              <a:lnSpc>
                <a:spcPts val="6315"/>
              </a:lnSpc>
              <a:spcBef>
                <a:spcPct val="0"/>
              </a:spcBef>
            </a:pPr>
            <a:r>
              <a:rPr lang="en-US" sz="4510" spc="-94" dirty="0">
                <a:solidFill>
                  <a:srgbClr val="FFFFFF"/>
                </a:solidFill>
                <a:latin typeface="Congenial" panose="02000503040000020004" pitchFamily="2" charset="0"/>
              </a:rPr>
              <a:t>per square foot.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A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30332" y="0"/>
            <a:ext cx="8627337" cy="1563861"/>
          </a:xfrm>
          <a:custGeom>
            <a:avLst/>
            <a:gdLst/>
            <a:ahLst/>
            <a:cxnLst/>
            <a:rect l="l" t="t" r="r" b="b"/>
            <a:pathLst>
              <a:path w="8627337" h="1563861">
                <a:moveTo>
                  <a:pt x="0" y="0"/>
                </a:moveTo>
                <a:lnTo>
                  <a:pt x="8627336" y="0"/>
                </a:lnTo>
                <a:lnTo>
                  <a:pt x="8627336" y="1563861"/>
                </a:lnTo>
                <a:lnTo>
                  <a:pt x="0" y="15638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0371" b="-158902"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3" name="TextBox 3"/>
          <p:cNvSpPr txBox="1"/>
          <p:nvPr/>
        </p:nvSpPr>
        <p:spPr>
          <a:xfrm>
            <a:off x="7294850" y="645896"/>
            <a:ext cx="5433738" cy="584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90"/>
              </a:lnSpc>
            </a:pPr>
            <a:r>
              <a:rPr lang="en-US" sz="4620" spc="-32">
                <a:solidFill>
                  <a:srgbClr val="FFFFFF"/>
                </a:solidFill>
                <a:latin typeface="League Spartan" panose="00000800000000000000"/>
              </a:rPr>
              <a:t>Mobile App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03956" y="2398273"/>
            <a:ext cx="17480088" cy="15873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15"/>
              </a:lnSpc>
              <a:spcBef>
                <a:spcPct val="0"/>
              </a:spcBef>
            </a:pPr>
            <a:r>
              <a:rPr lang="en-US" sz="4510" spc="-94">
                <a:solidFill>
                  <a:srgbClr val="FFFFFF"/>
                </a:solidFill>
                <a:latin typeface="Congenial" panose="02000503040000020004" pitchFamily="2" charset="0"/>
              </a:rPr>
              <a:t>App includes direct connection of the consumer to the farm by which the consumer can get notified about the crops.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577080" y="5074544"/>
            <a:ext cx="16020128" cy="4195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09015" lvl="1" indent="-504825">
              <a:lnSpc>
                <a:spcPts val="8275"/>
              </a:lnSpc>
              <a:buFont typeface="Arial" panose="020B0604020202020204"/>
              <a:buChar char="•"/>
            </a:pPr>
            <a:r>
              <a:rPr lang="en-US" sz="4675" spc="-98" dirty="0">
                <a:solidFill>
                  <a:srgbClr val="FFFFFF"/>
                </a:solidFill>
                <a:latin typeface="Congenial" panose="02000503040000020004" pitchFamily="2" charset="0"/>
              </a:rPr>
              <a:t>Stats of Crops going on ...</a:t>
            </a:r>
          </a:p>
          <a:p>
            <a:pPr marL="1009015" lvl="1" indent="-504825">
              <a:lnSpc>
                <a:spcPts val="8275"/>
              </a:lnSpc>
              <a:buFont typeface="Arial" panose="020B0604020202020204"/>
              <a:buChar char="•"/>
            </a:pPr>
            <a:r>
              <a:rPr lang="en-US" sz="4675" spc="-98" dirty="0">
                <a:solidFill>
                  <a:srgbClr val="FFFFFF"/>
                </a:solidFill>
                <a:latin typeface="Congenial" panose="02000503040000020004" pitchFamily="2" charset="0"/>
              </a:rPr>
              <a:t> Farmer will login and will select season , soil and crop then </a:t>
            </a:r>
            <a:r>
              <a:rPr lang="en-US" sz="4510" spc="-98" dirty="0">
                <a:solidFill>
                  <a:srgbClr val="FFFFFF"/>
                </a:solidFill>
                <a:latin typeface="Congenial" panose="02000503040000020004" pitchFamily="2" charset="0"/>
              </a:rPr>
              <a:t>according</a:t>
            </a:r>
            <a:r>
              <a:rPr lang="en-US" sz="4675" spc="-98" dirty="0">
                <a:solidFill>
                  <a:srgbClr val="FFFFFF"/>
                </a:solidFill>
                <a:latin typeface="Congenial" panose="02000503040000020004" pitchFamily="2" charset="0"/>
              </a:rPr>
              <a:t> to the current situation all fertilizers and seed at minimal cost will be displayed in screen...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A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30332" y="0"/>
            <a:ext cx="8627337" cy="1563861"/>
          </a:xfrm>
          <a:custGeom>
            <a:avLst/>
            <a:gdLst/>
            <a:ahLst/>
            <a:cxnLst/>
            <a:rect l="l" t="t" r="r" b="b"/>
            <a:pathLst>
              <a:path w="8627337" h="1563861">
                <a:moveTo>
                  <a:pt x="0" y="0"/>
                </a:moveTo>
                <a:lnTo>
                  <a:pt x="8627336" y="0"/>
                </a:lnTo>
                <a:lnTo>
                  <a:pt x="8627336" y="1563861"/>
                </a:lnTo>
                <a:lnTo>
                  <a:pt x="0" y="15638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0371" b="-158902"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3" name="TextBox 3"/>
          <p:cNvSpPr txBox="1"/>
          <p:nvPr/>
        </p:nvSpPr>
        <p:spPr>
          <a:xfrm>
            <a:off x="7294850" y="645896"/>
            <a:ext cx="5433738" cy="584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90"/>
              </a:lnSpc>
            </a:pPr>
            <a:r>
              <a:rPr lang="en-US" sz="4620" spc="-32">
                <a:solidFill>
                  <a:srgbClr val="FFFFFF"/>
                </a:solidFill>
                <a:latin typeface="League Spartan" panose="00000800000000000000"/>
              </a:rPr>
              <a:t>Mobile App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03956" y="4714012"/>
            <a:ext cx="17480088" cy="15873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15"/>
              </a:lnSpc>
              <a:spcBef>
                <a:spcPct val="0"/>
              </a:spcBef>
            </a:pPr>
            <a:r>
              <a:rPr lang="en-US" sz="4510" spc="-94" dirty="0">
                <a:solidFill>
                  <a:srgbClr val="FFFFFF"/>
                </a:solidFill>
                <a:latin typeface="Congenial" panose="02000503040000020004" pitchFamily="2" charset="0"/>
              </a:rPr>
              <a:t>If there will be any chance of disruption in crops then in the app with proper insecticide and fertilizer, the farmer will be informed. </a:t>
            </a:r>
          </a:p>
        </p:txBody>
      </p:sp>
      <p:sp>
        <p:nvSpPr>
          <p:cNvPr id="7" name="TextBox 4"/>
          <p:cNvSpPr txBox="1"/>
          <p:nvPr/>
        </p:nvSpPr>
        <p:spPr>
          <a:xfrm>
            <a:off x="403956" y="2398273"/>
            <a:ext cx="17480088" cy="15873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15"/>
              </a:lnSpc>
              <a:spcBef>
                <a:spcPct val="0"/>
              </a:spcBef>
            </a:pPr>
            <a:r>
              <a:rPr lang="en-US" sz="4510" spc="-94" dirty="0">
                <a:solidFill>
                  <a:srgbClr val="FFFFFF"/>
                </a:solidFill>
                <a:latin typeface="Congenial" panose="02000503040000020004" pitchFamily="2" charset="0"/>
              </a:rPr>
              <a:t>Farmer will be notified if any problem will arise during the germination of crops. </a:t>
            </a:r>
          </a:p>
        </p:txBody>
      </p:sp>
      <p:sp>
        <p:nvSpPr>
          <p:cNvPr id="6" name="TextBox 4"/>
          <p:cNvSpPr txBox="1"/>
          <p:nvPr/>
        </p:nvSpPr>
        <p:spPr>
          <a:xfrm>
            <a:off x="413481" y="7099161"/>
            <a:ext cx="17480088" cy="15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15"/>
              </a:lnSpc>
              <a:spcBef>
                <a:spcPct val="0"/>
              </a:spcBef>
            </a:pPr>
            <a:r>
              <a:rPr lang="en-US" sz="4510" spc="-94" dirty="0">
                <a:solidFill>
                  <a:srgbClr val="FFFFFF"/>
                </a:solidFill>
                <a:latin typeface="Congenial" panose="02000503040000020004" pitchFamily="2" charset="0"/>
              </a:rPr>
              <a:t>When crops are ready to cultivate, in which time of span the price of crop is higher in market all this thing will be notified by app.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9D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circuit board">
            <a:extLst>
              <a:ext uri="{FF2B5EF4-FFF2-40B4-BE49-F238E27FC236}">
                <a16:creationId xmlns:a16="http://schemas.microsoft.com/office/drawing/2014/main" id="{CF156A5E-AC11-26EF-D989-3C42805FB84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0"/>
            <a:ext cx="18559942" cy="104013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8000"/>
              </a:prstClr>
            </a:outerShdw>
          </a:effectLst>
        </p:spPr>
      </p:pic>
      <p:sp>
        <p:nvSpPr>
          <p:cNvPr id="2" name="Freeform 2"/>
          <p:cNvSpPr/>
          <p:nvPr/>
        </p:nvSpPr>
        <p:spPr>
          <a:xfrm>
            <a:off x="4830332" y="0"/>
            <a:ext cx="8627337" cy="1563861"/>
          </a:xfrm>
          <a:custGeom>
            <a:avLst/>
            <a:gdLst/>
            <a:ahLst/>
            <a:cxnLst/>
            <a:rect l="l" t="t" r="r" b="b"/>
            <a:pathLst>
              <a:path w="8627337" h="1563861">
                <a:moveTo>
                  <a:pt x="0" y="0"/>
                </a:moveTo>
                <a:lnTo>
                  <a:pt x="8627336" y="0"/>
                </a:lnTo>
                <a:lnTo>
                  <a:pt x="8627336" y="1563861"/>
                </a:lnTo>
                <a:lnTo>
                  <a:pt x="0" y="15638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0371" b="-158902"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3" name="TextBox 3"/>
          <p:cNvSpPr txBox="1"/>
          <p:nvPr/>
        </p:nvSpPr>
        <p:spPr>
          <a:xfrm>
            <a:off x="7848600" y="647700"/>
            <a:ext cx="6687637" cy="600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90"/>
              </a:lnSpc>
            </a:pPr>
            <a:r>
              <a:rPr lang="en-US" sz="4620" spc="-32" dirty="0">
                <a:solidFill>
                  <a:srgbClr val="FFFFFF"/>
                </a:solidFill>
                <a:latin typeface="League Spartan" panose="00000800000000000000"/>
              </a:rPr>
              <a:t>Sensors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03956" y="2304652"/>
            <a:ext cx="17480088" cy="2466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15"/>
              </a:lnSpc>
              <a:spcBef>
                <a:spcPct val="0"/>
              </a:spcBef>
            </a:pPr>
            <a:r>
              <a:rPr lang="en-US" sz="4510" spc="-94" dirty="0">
                <a:solidFill>
                  <a:srgbClr val="FFFFFF"/>
                </a:solidFill>
                <a:latin typeface="Congenial" panose="02000503040000020004" pitchFamily="2" charset="0"/>
              </a:rPr>
              <a:t>Embedding tiny sensors within or around crops will provide real time data on various parameters like nutrients level and hydration and pest presents.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21079" y="5939698"/>
            <a:ext cx="17480088" cy="15873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15"/>
              </a:lnSpc>
              <a:spcBef>
                <a:spcPct val="0"/>
              </a:spcBef>
            </a:pPr>
            <a:r>
              <a:rPr lang="en-US" sz="4510" spc="-94">
                <a:solidFill>
                  <a:srgbClr val="FFFFFF"/>
                </a:solidFill>
                <a:latin typeface="Congenial" panose="02000503040000020004" pitchFamily="2" charset="0"/>
              </a:rPr>
              <a:t>Based on the data that sensors have will give us the condition of plant growth and according to that we will provide specific nutrients.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9D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circuit board">
            <a:extLst>
              <a:ext uri="{FF2B5EF4-FFF2-40B4-BE49-F238E27FC236}">
                <a16:creationId xmlns:a16="http://schemas.microsoft.com/office/drawing/2014/main" id="{6DCC938E-A092-A5ED-0D60-91857A1E453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0"/>
            <a:ext cx="18559942" cy="104013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8000"/>
              </a:prstClr>
            </a:outerShdw>
          </a:effectLst>
        </p:spPr>
      </p:pic>
      <p:sp>
        <p:nvSpPr>
          <p:cNvPr id="2" name="Freeform 2"/>
          <p:cNvSpPr/>
          <p:nvPr/>
        </p:nvSpPr>
        <p:spPr>
          <a:xfrm>
            <a:off x="4830332" y="0"/>
            <a:ext cx="8627337" cy="1563861"/>
          </a:xfrm>
          <a:custGeom>
            <a:avLst/>
            <a:gdLst/>
            <a:ahLst/>
            <a:cxnLst/>
            <a:rect l="l" t="t" r="r" b="b"/>
            <a:pathLst>
              <a:path w="8627337" h="1563861">
                <a:moveTo>
                  <a:pt x="0" y="0"/>
                </a:moveTo>
                <a:lnTo>
                  <a:pt x="8627336" y="0"/>
                </a:lnTo>
                <a:lnTo>
                  <a:pt x="8627336" y="1563861"/>
                </a:lnTo>
                <a:lnTo>
                  <a:pt x="0" y="15638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0371" b="-158902"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0A4F02-CA0A-C127-FE56-EBFC09FCE685}"/>
              </a:ext>
            </a:extLst>
          </p:cNvPr>
          <p:cNvSpPr txBox="1"/>
          <p:nvPr/>
        </p:nvSpPr>
        <p:spPr>
          <a:xfrm>
            <a:off x="6019800" y="495300"/>
            <a:ext cx="9539784" cy="8032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4620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IOT Device &amp; Sensor</a:t>
            </a: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C74413E2-C8E7-AC28-0505-7D538B9F43BB}"/>
              </a:ext>
            </a:extLst>
          </p:cNvPr>
          <p:cNvSpPr txBox="1"/>
          <p:nvPr/>
        </p:nvSpPr>
        <p:spPr>
          <a:xfrm>
            <a:off x="-6715417" y="2059161"/>
            <a:ext cx="17480088" cy="779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15"/>
              </a:lnSpc>
              <a:spcBef>
                <a:spcPct val="0"/>
              </a:spcBef>
            </a:pPr>
            <a:r>
              <a:rPr lang="en-US" sz="4510" spc="-94" dirty="0">
                <a:solidFill>
                  <a:srgbClr val="FFFFFF"/>
                </a:solidFill>
                <a:latin typeface="Congenial" panose="02000503040000020004" pitchFamily="2" charset="0"/>
              </a:rPr>
              <a:t>Sensors:-</a:t>
            </a: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D8F31F25-90A7-3AD2-6E35-985D9D4606CD}"/>
              </a:ext>
            </a:extLst>
          </p:cNvPr>
          <p:cNvSpPr txBox="1"/>
          <p:nvPr/>
        </p:nvSpPr>
        <p:spPr>
          <a:xfrm>
            <a:off x="1149521" y="3137951"/>
            <a:ext cx="17480088" cy="4011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15"/>
              </a:lnSpc>
              <a:spcBef>
                <a:spcPct val="0"/>
              </a:spcBef>
            </a:pPr>
            <a:r>
              <a:rPr lang="en-US" sz="4510" spc="-94" dirty="0">
                <a:solidFill>
                  <a:srgbClr val="FFFFFF"/>
                </a:solidFill>
                <a:latin typeface="Congenial" panose="02000503040000020004" pitchFamily="2" charset="0"/>
              </a:rPr>
              <a:t>Soil erosion sensors:- </a:t>
            </a:r>
          </a:p>
          <a:p>
            <a:pPr algn="ctr">
              <a:lnSpc>
                <a:spcPts val="6315"/>
              </a:lnSpc>
              <a:spcBef>
                <a:spcPct val="0"/>
              </a:spcBef>
            </a:pPr>
            <a:endParaRPr lang="en-US" sz="4510" spc="-94" dirty="0">
              <a:solidFill>
                <a:srgbClr val="FFFFFF"/>
              </a:solidFill>
              <a:latin typeface="Congenial" panose="02000503040000020004" pitchFamily="2" charset="0"/>
            </a:endParaRPr>
          </a:p>
          <a:p>
            <a:pPr algn="ctr">
              <a:lnSpc>
                <a:spcPts val="6315"/>
              </a:lnSpc>
              <a:spcBef>
                <a:spcPct val="0"/>
              </a:spcBef>
            </a:pPr>
            <a:r>
              <a:rPr lang="en-US" sz="4510" spc="-94" dirty="0">
                <a:solidFill>
                  <a:srgbClr val="FFFFFF"/>
                </a:solidFill>
                <a:latin typeface="Congenial" panose="02000503040000020004" pitchFamily="2" charset="0"/>
              </a:rPr>
              <a:t>Sensors detecting changes in soil topography or monitoring water flow can help prevent soil erosion and promote sustainable land management practices.</a:t>
            </a:r>
          </a:p>
        </p:txBody>
      </p:sp>
      <p:pic>
        <p:nvPicPr>
          <p:cNvPr id="13" name="Picture 12" descr="A close-up of a mechanical device&#10;&#10;Description automatically generated">
            <a:extLst>
              <a:ext uri="{FF2B5EF4-FFF2-40B4-BE49-F238E27FC236}">
                <a16:creationId xmlns:a16="http://schemas.microsoft.com/office/drawing/2014/main" id="{12BE62C4-BCA1-A47D-4037-6A82F2CE8D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3456" y="6438900"/>
            <a:ext cx="2453755" cy="382172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5D3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2A7892-4195-4DC3-BE1B-1F2DB76AE2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23E93DC-0FCC-C4C8-C54C-628A3A541B53}"/>
              </a:ext>
            </a:extLst>
          </p:cNvPr>
          <p:cNvSpPr/>
          <p:nvPr/>
        </p:nvSpPr>
        <p:spPr>
          <a:xfrm>
            <a:off x="4830332" y="0"/>
            <a:ext cx="8627337" cy="1563861"/>
          </a:xfrm>
          <a:custGeom>
            <a:avLst/>
            <a:gdLst/>
            <a:ahLst/>
            <a:cxnLst/>
            <a:rect l="l" t="t" r="r" b="b"/>
            <a:pathLst>
              <a:path w="8627337" h="1563861">
                <a:moveTo>
                  <a:pt x="0" y="0"/>
                </a:moveTo>
                <a:lnTo>
                  <a:pt x="8627336" y="0"/>
                </a:lnTo>
                <a:lnTo>
                  <a:pt x="8627336" y="1563861"/>
                </a:lnTo>
                <a:lnTo>
                  <a:pt x="0" y="15638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00371" b="-158902"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197E1860-BCBA-186E-1195-4B937A7FF6C8}"/>
              </a:ext>
            </a:extLst>
          </p:cNvPr>
          <p:cNvSpPr txBox="1"/>
          <p:nvPr/>
        </p:nvSpPr>
        <p:spPr>
          <a:xfrm>
            <a:off x="7543800" y="781930"/>
            <a:ext cx="5433738" cy="600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90"/>
              </a:lnSpc>
            </a:pPr>
            <a:r>
              <a:rPr lang="en-US" sz="4620" spc="-32" dirty="0">
                <a:solidFill>
                  <a:srgbClr val="FFFFFF"/>
                </a:solidFill>
                <a:latin typeface="League Spartan" panose="00000800000000000000"/>
              </a:rPr>
              <a:t>Sensors</a:t>
            </a:r>
          </a:p>
        </p:txBody>
      </p:sp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962E358A-1E5F-9B05-EEA6-07E088F08E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6852" y="1866900"/>
            <a:ext cx="16354295" cy="818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2065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9D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26964" y="-412488"/>
            <a:ext cx="19341927" cy="12503577"/>
          </a:xfrm>
          <a:custGeom>
            <a:avLst/>
            <a:gdLst/>
            <a:ahLst/>
            <a:cxnLst/>
            <a:rect l="l" t="t" r="r" b="b"/>
            <a:pathLst>
              <a:path w="19341927" h="12503577">
                <a:moveTo>
                  <a:pt x="0" y="0"/>
                </a:moveTo>
                <a:lnTo>
                  <a:pt x="19341928" y="0"/>
                </a:lnTo>
                <a:lnTo>
                  <a:pt x="19341928" y="12503577"/>
                </a:lnTo>
                <a:lnTo>
                  <a:pt x="0" y="125035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63" b="-1563"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3" name="TextBox 3"/>
          <p:cNvSpPr txBox="1"/>
          <p:nvPr/>
        </p:nvSpPr>
        <p:spPr>
          <a:xfrm>
            <a:off x="5486400" y="266700"/>
            <a:ext cx="12122858" cy="1819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395"/>
              </a:lnSpc>
            </a:pPr>
            <a:r>
              <a:rPr lang="en-US" sz="14100" dirty="0">
                <a:solidFill>
                  <a:srgbClr val="3D5D30"/>
                </a:solidFill>
                <a:latin typeface="Fave Script Bold Pro" panose="020F0502020204030204" pitchFamily="2" charset="0"/>
              </a:rPr>
              <a:t>Thank you !!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5D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7105" y="-412052"/>
            <a:ext cx="19753072" cy="11111103"/>
          </a:xfrm>
          <a:custGeom>
            <a:avLst/>
            <a:gdLst/>
            <a:ahLst/>
            <a:cxnLst/>
            <a:rect l="l" t="t" r="r" b="b"/>
            <a:pathLst>
              <a:path w="19753072" h="11111103">
                <a:moveTo>
                  <a:pt x="0" y="0"/>
                </a:moveTo>
                <a:lnTo>
                  <a:pt x="19753072" y="0"/>
                </a:lnTo>
                <a:lnTo>
                  <a:pt x="19753072" y="11111104"/>
                </a:lnTo>
                <a:lnTo>
                  <a:pt x="0" y="111111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4000"/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3" name="Freeform 3"/>
          <p:cNvSpPr/>
          <p:nvPr/>
        </p:nvSpPr>
        <p:spPr>
          <a:xfrm>
            <a:off x="8706408" y="1233888"/>
            <a:ext cx="856133" cy="856133"/>
          </a:xfrm>
          <a:custGeom>
            <a:avLst/>
            <a:gdLst/>
            <a:ahLst/>
            <a:cxnLst/>
            <a:rect l="l" t="t" r="r" b="b"/>
            <a:pathLst>
              <a:path w="856133" h="856133">
                <a:moveTo>
                  <a:pt x="0" y="0"/>
                </a:moveTo>
                <a:lnTo>
                  <a:pt x="856134" y="0"/>
                </a:lnTo>
                <a:lnTo>
                  <a:pt x="856134" y="856133"/>
                </a:lnTo>
                <a:lnTo>
                  <a:pt x="0" y="8561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4" name="Freeform 4"/>
          <p:cNvSpPr/>
          <p:nvPr/>
        </p:nvSpPr>
        <p:spPr>
          <a:xfrm rot="10710358">
            <a:off x="13440675" y="2721815"/>
            <a:ext cx="1405746" cy="1513034"/>
          </a:xfrm>
          <a:custGeom>
            <a:avLst/>
            <a:gdLst/>
            <a:ahLst/>
            <a:cxnLst/>
            <a:rect l="l" t="t" r="r" b="b"/>
            <a:pathLst>
              <a:path w="1405746" h="1513034">
                <a:moveTo>
                  <a:pt x="0" y="0"/>
                </a:moveTo>
                <a:lnTo>
                  <a:pt x="1405746" y="0"/>
                </a:lnTo>
                <a:lnTo>
                  <a:pt x="1405746" y="1513034"/>
                </a:lnTo>
                <a:lnTo>
                  <a:pt x="0" y="15130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5" name="Freeform 5"/>
          <p:cNvSpPr/>
          <p:nvPr/>
        </p:nvSpPr>
        <p:spPr>
          <a:xfrm rot="10710358" flipH="1">
            <a:off x="3612140" y="2721815"/>
            <a:ext cx="1405746" cy="1513034"/>
          </a:xfrm>
          <a:custGeom>
            <a:avLst/>
            <a:gdLst/>
            <a:ahLst/>
            <a:cxnLst/>
            <a:rect l="l" t="t" r="r" b="b"/>
            <a:pathLst>
              <a:path w="1405746" h="1513034">
                <a:moveTo>
                  <a:pt x="1405746" y="0"/>
                </a:moveTo>
                <a:lnTo>
                  <a:pt x="0" y="0"/>
                </a:lnTo>
                <a:lnTo>
                  <a:pt x="0" y="1513034"/>
                </a:lnTo>
                <a:lnTo>
                  <a:pt x="1405746" y="1513034"/>
                </a:lnTo>
                <a:lnTo>
                  <a:pt x="140574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6" name="TextBox 6"/>
          <p:cNvSpPr txBox="1"/>
          <p:nvPr/>
        </p:nvSpPr>
        <p:spPr>
          <a:xfrm>
            <a:off x="5339298" y="4032915"/>
            <a:ext cx="8382000" cy="16258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3395"/>
              </a:lnSpc>
            </a:pPr>
            <a:r>
              <a:rPr lang="en-IN" sz="11000" i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AGRICTECH</a:t>
            </a:r>
            <a:endParaRPr lang="en-US" sz="11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962663" y="1230405"/>
            <a:ext cx="6753270" cy="11600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535"/>
              </a:lnSpc>
            </a:pPr>
            <a:r>
              <a:rPr lang="en-US" sz="8985" spc="-449">
                <a:solidFill>
                  <a:srgbClr val="FEB14E"/>
                </a:solidFill>
                <a:latin typeface="League Spartan" panose="00000800000000000000"/>
              </a:rPr>
              <a:t>Agriculture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133520" y="1238250"/>
            <a:ext cx="10177942" cy="1152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540"/>
              </a:lnSpc>
            </a:pPr>
            <a:r>
              <a:rPr lang="en-US" sz="8990" spc="-449">
                <a:solidFill>
                  <a:srgbClr val="77B300"/>
                </a:solidFill>
                <a:latin typeface="League Spartan" panose="00000800000000000000"/>
              </a:rPr>
              <a:t>Technology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201889" y="7628016"/>
            <a:ext cx="14721304" cy="2198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75"/>
              </a:lnSpc>
            </a:pPr>
            <a:r>
              <a:rPr lang="en-US" sz="6100" spc="201" dirty="0">
                <a:solidFill>
                  <a:srgbClr val="FFFFFF"/>
                </a:solidFill>
                <a:latin typeface="Algerian" panose="04020705040A02060702" pitchFamily="82" charset="0"/>
              </a:rPr>
              <a:t>Agriculture is the future </a:t>
            </a:r>
          </a:p>
          <a:p>
            <a:pPr algn="ctr">
              <a:lnSpc>
                <a:spcPts val="5675"/>
              </a:lnSpc>
            </a:pPr>
            <a:r>
              <a:rPr lang="en-US" sz="6100" spc="201" dirty="0">
                <a:solidFill>
                  <a:srgbClr val="FFFFFF"/>
                </a:solidFill>
                <a:latin typeface="Algerian" panose="04020705040A02060702" pitchFamily="82" charset="0"/>
              </a:rPr>
              <a:t>&amp;</a:t>
            </a:r>
          </a:p>
          <a:p>
            <a:pPr algn="ctr">
              <a:lnSpc>
                <a:spcPts val="5675"/>
              </a:lnSpc>
            </a:pPr>
            <a:r>
              <a:rPr lang="en-US" sz="6100" spc="201" dirty="0">
                <a:solidFill>
                  <a:srgbClr val="FFFFFF"/>
                </a:solidFill>
                <a:latin typeface="Algerian" panose="04020705040A02060702" pitchFamily="82" charset="0"/>
              </a:rPr>
              <a:t>we are innovating it..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5D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696931" y="403551"/>
            <a:ext cx="10894137" cy="1280174"/>
            <a:chOff x="0" y="-38100"/>
            <a:chExt cx="2869238" cy="3371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69238" cy="260965"/>
            </a:xfrm>
            <a:custGeom>
              <a:avLst/>
              <a:gdLst/>
              <a:ahLst/>
              <a:cxnLst/>
              <a:rect l="l" t="t" r="r" b="b"/>
              <a:pathLst>
                <a:path w="2869238" h="260965">
                  <a:moveTo>
                    <a:pt x="31979" y="0"/>
                  </a:moveTo>
                  <a:lnTo>
                    <a:pt x="2837259" y="0"/>
                  </a:lnTo>
                  <a:cubicBezTo>
                    <a:pt x="2854920" y="0"/>
                    <a:pt x="2869238" y="14318"/>
                    <a:pt x="2869238" y="31979"/>
                  </a:cubicBezTo>
                  <a:lnTo>
                    <a:pt x="2869238" y="228986"/>
                  </a:lnTo>
                  <a:cubicBezTo>
                    <a:pt x="2869238" y="237467"/>
                    <a:pt x="2865869" y="245601"/>
                    <a:pt x="2859871" y="251599"/>
                  </a:cubicBezTo>
                  <a:cubicBezTo>
                    <a:pt x="2853874" y="257596"/>
                    <a:pt x="2845740" y="260965"/>
                    <a:pt x="2837259" y="260965"/>
                  </a:cubicBezTo>
                  <a:lnTo>
                    <a:pt x="31979" y="260965"/>
                  </a:lnTo>
                  <a:cubicBezTo>
                    <a:pt x="23498" y="260965"/>
                    <a:pt x="15364" y="257596"/>
                    <a:pt x="9367" y="251599"/>
                  </a:cubicBezTo>
                  <a:cubicBezTo>
                    <a:pt x="3369" y="245601"/>
                    <a:pt x="0" y="237467"/>
                    <a:pt x="0" y="228986"/>
                  </a:cubicBezTo>
                  <a:lnTo>
                    <a:pt x="0" y="31979"/>
                  </a:lnTo>
                  <a:cubicBezTo>
                    <a:pt x="0" y="23498"/>
                    <a:pt x="3369" y="15364"/>
                    <a:pt x="9367" y="9367"/>
                  </a:cubicBezTo>
                  <a:cubicBezTo>
                    <a:pt x="15364" y="3369"/>
                    <a:pt x="23498" y="0"/>
                    <a:pt x="31979" y="0"/>
                  </a:cubicBezTo>
                  <a:close/>
                </a:path>
              </a:pathLst>
            </a:custGeom>
            <a:solidFill>
              <a:srgbClr val="77B300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869238" cy="3371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600"/>
                </a:lnSpc>
                <a:spcBef>
                  <a:spcPct val="0"/>
                </a:spcBef>
              </a:pPr>
              <a:r>
                <a:rPr lang="en-US" sz="4000" dirty="0">
                  <a:solidFill>
                    <a:srgbClr val="FFFFFF"/>
                  </a:solidFill>
                  <a:latin typeface="League Spartan" panose="00000800000000000000"/>
                </a:rPr>
                <a:t>INNOVATIONS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8535064" y="2297901"/>
            <a:ext cx="569629" cy="831575"/>
          </a:xfrm>
          <a:custGeom>
            <a:avLst/>
            <a:gdLst/>
            <a:ahLst/>
            <a:cxnLst/>
            <a:rect l="l" t="t" r="r" b="b"/>
            <a:pathLst>
              <a:path w="569629" h="831575">
                <a:moveTo>
                  <a:pt x="0" y="0"/>
                </a:moveTo>
                <a:lnTo>
                  <a:pt x="569629" y="0"/>
                </a:lnTo>
                <a:lnTo>
                  <a:pt x="569629" y="831575"/>
                </a:lnTo>
                <a:lnTo>
                  <a:pt x="0" y="8315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6" name="TextBox 6"/>
          <p:cNvSpPr txBox="1"/>
          <p:nvPr/>
        </p:nvSpPr>
        <p:spPr>
          <a:xfrm>
            <a:off x="2797960" y="2475066"/>
            <a:ext cx="6021919" cy="6544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760"/>
              </a:lnSpc>
            </a:pPr>
            <a:r>
              <a:rPr lang="en-US" sz="4510" spc="-250">
                <a:solidFill>
                  <a:srgbClr val="FFFFFF"/>
                </a:solidFill>
                <a:latin typeface="Congenial" panose="02000503040000020004" pitchFamily="2" charset="0"/>
              </a:rPr>
              <a:t>Water Level Adjuster</a:t>
            </a:r>
          </a:p>
        </p:txBody>
      </p:sp>
      <p:sp>
        <p:nvSpPr>
          <p:cNvPr id="7" name="AutoShape 7"/>
          <p:cNvSpPr/>
          <p:nvPr/>
        </p:nvSpPr>
        <p:spPr>
          <a:xfrm>
            <a:off x="-4059158" y="2880907"/>
            <a:ext cx="649224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IN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5D3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360F38-AEC8-D55C-BB2E-CF4515889A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16AEEC32-F830-1589-1155-0E6EC895E5D9}"/>
              </a:ext>
            </a:extLst>
          </p:cNvPr>
          <p:cNvGrpSpPr/>
          <p:nvPr/>
        </p:nvGrpSpPr>
        <p:grpSpPr>
          <a:xfrm>
            <a:off x="3696931" y="408525"/>
            <a:ext cx="10894137" cy="1280174"/>
            <a:chOff x="0" y="-36790"/>
            <a:chExt cx="2869238" cy="337165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FC1595DE-29D7-CDE5-26D1-2AEEE2E5517E}"/>
                </a:ext>
              </a:extLst>
            </p:cNvPr>
            <p:cNvSpPr/>
            <p:nvPr/>
          </p:nvSpPr>
          <p:spPr>
            <a:xfrm>
              <a:off x="0" y="0"/>
              <a:ext cx="2869238" cy="260965"/>
            </a:xfrm>
            <a:custGeom>
              <a:avLst/>
              <a:gdLst/>
              <a:ahLst/>
              <a:cxnLst/>
              <a:rect l="l" t="t" r="r" b="b"/>
              <a:pathLst>
                <a:path w="2869238" h="260965">
                  <a:moveTo>
                    <a:pt x="31979" y="0"/>
                  </a:moveTo>
                  <a:lnTo>
                    <a:pt x="2837259" y="0"/>
                  </a:lnTo>
                  <a:cubicBezTo>
                    <a:pt x="2854920" y="0"/>
                    <a:pt x="2869238" y="14318"/>
                    <a:pt x="2869238" y="31979"/>
                  </a:cubicBezTo>
                  <a:lnTo>
                    <a:pt x="2869238" y="228986"/>
                  </a:lnTo>
                  <a:cubicBezTo>
                    <a:pt x="2869238" y="237467"/>
                    <a:pt x="2865869" y="245601"/>
                    <a:pt x="2859871" y="251599"/>
                  </a:cubicBezTo>
                  <a:cubicBezTo>
                    <a:pt x="2853874" y="257596"/>
                    <a:pt x="2845740" y="260965"/>
                    <a:pt x="2837259" y="260965"/>
                  </a:cubicBezTo>
                  <a:lnTo>
                    <a:pt x="31979" y="260965"/>
                  </a:lnTo>
                  <a:cubicBezTo>
                    <a:pt x="23498" y="260965"/>
                    <a:pt x="15364" y="257596"/>
                    <a:pt x="9367" y="251599"/>
                  </a:cubicBezTo>
                  <a:cubicBezTo>
                    <a:pt x="3369" y="245601"/>
                    <a:pt x="0" y="237467"/>
                    <a:pt x="0" y="228986"/>
                  </a:cubicBezTo>
                  <a:lnTo>
                    <a:pt x="0" y="31979"/>
                  </a:lnTo>
                  <a:cubicBezTo>
                    <a:pt x="0" y="23498"/>
                    <a:pt x="3369" y="15364"/>
                    <a:pt x="9367" y="9367"/>
                  </a:cubicBezTo>
                  <a:cubicBezTo>
                    <a:pt x="15364" y="3369"/>
                    <a:pt x="23498" y="0"/>
                    <a:pt x="31979" y="0"/>
                  </a:cubicBezTo>
                  <a:close/>
                </a:path>
              </a:pathLst>
            </a:custGeom>
            <a:solidFill>
              <a:srgbClr val="77B300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FE49FA89-60ED-5FA0-9FC5-853DBBB4FC77}"/>
                </a:ext>
              </a:extLst>
            </p:cNvPr>
            <p:cNvSpPr txBox="1"/>
            <p:nvPr/>
          </p:nvSpPr>
          <p:spPr>
            <a:xfrm>
              <a:off x="0" y="-36790"/>
              <a:ext cx="2869238" cy="3371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600"/>
                </a:lnSpc>
                <a:spcBef>
                  <a:spcPct val="0"/>
                </a:spcBef>
              </a:pPr>
              <a:r>
                <a:rPr lang="en-US" sz="4000" dirty="0">
                  <a:solidFill>
                    <a:srgbClr val="FFFFFF"/>
                  </a:solidFill>
                  <a:latin typeface="League Spartan" panose="00000800000000000000"/>
                </a:rPr>
                <a:t>INNOVATIONS</a:t>
              </a:r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C284BA72-7ACE-64CA-111F-9085F96868ED}"/>
              </a:ext>
            </a:extLst>
          </p:cNvPr>
          <p:cNvSpPr/>
          <p:nvPr/>
        </p:nvSpPr>
        <p:spPr>
          <a:xfrm>
            <a:off x="8250251" y="2418194"/>
            <a:ext cx="569629" cy="831575"/>
          </a:xfrm>
          <a:custGeom>
            <a:avLst/>
            <a:gdLst/>
            <a:ahLst/>
            <a:cxnLst/>
            <a:rect l="l" t="t" r="r" b="b"/>
            <a:pathLst>
              <a:path w="569629" h="831575">
                <a:moveTo>
                  <a:pt x="0" y="0"/>
                </a:moveTo>
                <a:lnTo>
                  <a:pt x="569629" y="0"/>
                </a:lnTo>
                <a:lnTo>
                  <a:pt x="569629" y="831575"/>
                </a:lnTo>
                <a:lnTo>
                  <a:pt x="0" y="8315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7AFC9FAC-CA6F-370A-3561-6D520965774E}"/>
              </a:ext>
            </a:extLst>
          </p:cNvPr>
          <p:cNvSpPr/>
          <p:nvPr/>
        </p:nvSpPr>
        <p:spPr>
          <a:xfrm>
            <a:off x="-4059158" y="2880907"/>
            <a:ext cx="649224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IN"/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F4692A02-A9AF-2FDF-4143-7504B3A329ED}"/>
              </a:ext>
            </a:extLst>
          </p:cNvPr>
          <p:cNvSpPr/>
          <p:nvPr/>
        </p:nvSpPr>
        <p:spPr>
          <a:xfrm>
            <a:off x="-4040108" y="5700307"/>
            <a:ext cx="649224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IN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9364746C-98BD-93A1-6553-8B9399C53974}"/>
              </a:ext>
            </a:extLst>
          </p:cNvPr>
          <p:cNvSpPr/>
          <p:nvPr/>
        </p:nvSpPr>
        <p:spPr>
          <a:xfrm>
            <a:off x="7517062" y="5248027"/>
            <a:ext cx="1654647" cy="1048633"/>
          </a:xfrm>
          <a:custGeom>
            <a:avLst/>
            <a:gdLst/>
            <a:ahLst/>
            <a:cxnLst/>
            <a:rect l="l" t="t" r="r" b="b"/>
            <a:pathLst>
              <a:path w="1654647" h="1048633">
                <a:moveTo>
                  <a:pt x="0" y="0"/>
                </a:moveTo>
                <a:lnTo>
                  <a:pt x="1654647" y="0"/>
                </a:lnTo>
                <a:lnTo>
                  <a:pt x="1654647" y="1048632"/>
                </a:lnTo>
                <a:lnTo>
                  <a:pt x="0" y="10486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8C5A794D-C94D-5382-4BF8-25EB8B6E9033}"/>
              </a:ext>
            </a:extLst>
          </p:cNvPr>
          <p:cNvSpPr txBox="1"/>
          <p:nvPr/>
        </p:nvSpPr>
        <p:spPr>
          <a:xfrm>
            <a:off x="2797961" y="2475066"/>
            <a:ext cx="5199460" cy="635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60"/>
              </a:lnSpc>
            </a:pPr>
            <a:r>
              <a:rPr lang="en-US" sz="4510" spc="-250">
                <a:solidFill>
                  <a:srgbClr val="FFFFFF"/>
                </a:solidFill>
                <a:latin typeface="Congenial" panose="02000503040000020004" pitchFamily="2" charset="0"/>
              </a:rPr>
              <a:t>Water Level Adjuster</a:t>
            </a: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7742B228-7323-9AB1-D0BD-541E3DD7D721}"/>
              </a:ext>
            </a:extLst>
          </p:cNvPr>
          <p:cNvSpPr txBox="1"/>
          <p:nvPr/>
        </p:nvSpPr>
        <p:spPr>
          <a:xfrm>
            <a:off x="2819400" y="5413428"/>
            <a:ext cx="5199460" cy="654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60"/>
              </a:lnSpc>
            </a:pPr>
            <a:r>
              <a:rPr lang="en-US" sz="4510" spc="-250">
                <a:solidFill>
                  <a:srgbClr val="FFFFFF"/>
                </a:solidFill>
                <a:latin typeface="Congenial" panose="02000503040000020004" pitchFamily="2" charset="0"/>
              </a:rPr>
              <a:t>Mobile Application</a:t>
            </a:r>
          </a:p>
        </p:txBody>
      </p:sp>
    </p:spTree>
    <p:extLst>
      <p:ext uri="{BB962C8B-B14F-4D97-AF65-F5344CB8AC3E}">
        <p14:creationId xmlns:p14="http://schemas.microsoft.com/office/powerpoint/2010/main" val="5266564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5D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696931" y="408525"/>
            <a:ext cx="10894137" cy="1280174"/>
            <a:chOff x="0" y="-36790"/>
            <a:chExt cx="2869238" cy="3371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69238" cy="260965"/>
            </a:xfrm>
            <a:custGeom>
              <a:avLst/>
              <a:gdLst/>
              <a:ahLst/>
              <a:cxnLst/>
              <a:rect l="l" t="t" r="r" b="b"/>
              <a:pathLst>
                <a:path w="2869238" h="260965">
                  <a:moveTo>
                    <a:pt x="31979" y="0"/>
                  </a:moveTo>
                  <a:lnTo>
                    <a:pt x="2837259" y="0"/>
                  </a:lnTo>
                  <a:cubicBezTo>
                    <a:pt x="2854920" y="0"/>
                    <a:pt x="2869238" y="14318"/>
                    <a:pt x="2869238" y="31979"/>
                  </a:cubicBezTo>
                  <a:lnTo>
                    <a:pt x="2869238" y="228986"/>
                  </a:lnTo>
                  <a:cubicBezTo>
                    <a:pt x="2869238" y="237467"/>
                    <a:pt x="2865869" y="245601"/>
                    <a:pt x="2859871" y="251599"/>
                  </a:cubicBezTo>
                  <a:cubicBezTo>
                    <a:pt x="2853874" y="257596"/>
                    <a:pt x="2845740" y="260965"/>
                    <a:pt x="2837259" y="260965"/>
                  </a:cubicBezTo>
                  <a:lnTo>
                    <a:pt x="31979" y="260965"/>
                  </a:lnTo>
                  <a:cubicBezTo>
                    <a:pt x="23498" y="260965"/>
                    <a:pt x="15364" y="257596"/>
                    <a:pt x="9367" y="251599"/>
                  </a:cubicBezTo>
                  <a:cubicBezTo>
                    <a:pt x="3369" y="245601"/>
                    <a:pt x="0" y="237467"/>
                    <a:pt x="0" y="228986"/>
                  </a:cubicBezTo>
                  <a:lnTo>
                    <a:pt x="0" y="31979"/>
                  </a:lnTo>
                  <a:cubicBezTo>
                    <a:pt x="0" y="23498"/>
                    <a:pt x="3369" y="15364"/>
                    <a:pt x="9367" y="9367"/>
                  </a:cubicBezTo>
                  <a:cubicBezTo>
                    <a:pt x="15364" y="3369"/>
                    <a:pt x="23498" y="0"/>
                    <a:pt x="31979" y="0"/>
                  </a:cubicBezTo>
                  <a:close/>
                </a:path>
              </a:pathLst>
            </a:custGeom>
            <a:solidFill>
              <a:srgbClr val="77B300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6790"/>
              <a:ext cx="2869238" cy="3371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600"/>
                </a:lnSpc>
                <a:spcBef>
                  <a:spcPct val="0"/>
                </a:spcBef>
              </a:pPr>
              <a:r>
                <a:rPr lang="en-US" sz="4000" dirty="0">
                  <a:solidFill>
                    <a:srgbClr val="FFFFFF"/>
                  </a:solidFill>
                  <a:latin typeface="League Spartan" panose="00000800000000000000"/>
                </a:rPr>
                <a:t>INNOVATIONS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8250251" y="2418194"/>
            <a:ext cx="569629" cy="831575"/>
          </a:xfrm>
          <a:custGeom>
            <a:avLst/>
            <a:gdLst/>
            <a:ahLst/>
            <a:cxnLst/>
            <a:rect l="l" t="t" r="r" b="b"/>
            <a:pathLst>
              <a:path w="569629" h="831575">
                <a:moveTo>
                  <a:pt x="0" y="0"/>
                </a:moveTo>
                <a:lnTo>
                  <a:pt x="569629" y="0"/>
                </a:lnTo>
                <a:lnTo>
                  <a:pt x="569629" y="831575"/>
                </a:lnTo>
                <a:lnTo>
                  <a:pt x="0" y="8315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6" name="AutoShape 6"/>
          <p:cNvSpPr/>
          <p:nvPr/>
        </p:nvSpPr>
        <p:spPr>
          <a:xfrm>
            <a:off x="-4059158" y="2880907"/>
            <a:ext cx="649224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IN"/>
          </a:p>
        </p:txBody>
      </p:sp>
      <p:sp>
        <p:nvSpPr>
          <p:cNvPr id="8" name="AutoShape 8"/>
          <p:cNvSpPr/>
          <p:nvPr/>
        </p:nvSpPr>
        <p:spPr>
          <a:xfrm>
            <a:off x="-4040108" y="5700307"/>
            <a:ext cx="649224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IN"/>
          </a:p>
        </p:txBody>
      </p:sp>
      <p:sp>
        <p:nvSpPr>
          <p:cNvPr id="11" name="Freeform 11"/>
          <p:cNvSpPr/>
          <p:nvPr/>
        </p:nvSpPr>
        <p:spPr>
          <a:xfrm>
            <a:off x="7517062" y="5248027"/>
            <a:ext cx="1654647" cy="1048633"/>
          </a:xfrm>
          <a:custGeom>
            <a:avLst/>
            <a:gdLst/>
            <a:ahLst/>
            <a:cxnLst/>
            <a:rect l="l" t="t" r="r" b="b"/>
            <a:pathLst>
              <a:path w="1654647" h="1048633">
                <a:moveTo>
                  <a:pt x="0" y="0"/>
                </a:moveTo>
                <a:lnTo>
                  <a:pt x="1654647" y="0"/>
                </a:lnTo>
                <a:lnTo>
                  <a:pt x="1654647" y="1048632"/>
                </a:lnTo>
                <a:lnTo>
                  <a:pt x="0" y="10486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13" name="Freeform 13"/>
          <p:cNvSpPr/>
          <p:nvPr/>
        </p:nvSpPr>
        <p:spPr>
          <a:xfrm>
            <a:off x="5376471" y="8575603"/>
            <a:ext cx="687654" cy="968527"/>
          </a:xfrm>
          <a:custGeom>
            <a:avLst/>
            <a:gdLst/>
            <a:ahLst/>
            <a:cxnLst/>
            <a:rect l="l" t="t" r="r" b="b"/>
            <a:pathLst>
              <a:path w="687654" h="968527">
                <a:moveTo>
                  <a:pt x="0" y="0"/>
                </a:moveTo>
                <a:lnTo>
                  <a:pt x="687654" y="0"/>
                </a:lnTo>
                <a:lnTo>
                  <a:pt x="687654" y="968527"/>
                </a:lnTo>
                <a:lnTo>
                  <a:pt x="0" y="9685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14" name="TextBox 14"/>
          <p:cNvSpPr txBox="1"/>
          <p:nvPr/>
        </p:nvSpPr>
        <p:spPr>
          <a:xfrm>
            <a:off x="2797961" y="2475066"/>
            <a:ext cx="5199460" cy="635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60"/>
              </a:lnSpc>
            </a:pPr>
            <a:r>
              <a:rPr lang="en-US" sz="4510" spc="-250">
                <a:solidFill>
                  <a:srgbClr val="FFFFFF"/>
                </a:solidFill>
                <a:latin typeface="Congenial" panose="02000503040000020004" pitchFamily="2" charset="0"/>
              </a:rPr>
              <a:t>Water Level Adjuster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819400" y="5413428"/>
            <a:ext cx="5199460" cy="654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60"/>
              </a:lnSpc>
            </a:pPr>
            <a:r>
              <a:rPr lang="en-US" sz="4510" spc="-250">
                <a:solidFill>
                  <a:srgbClr val="FFFFFF"/>
                </a:solidFill>
                <a:latin typeface="Congenial" panose="02000503040000020004" pitchFamily="2" charset="0"/>
              </a:rPr>
              <a:t>Mobile Application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050791" y="8732662"/>
            <a:ext cx="5199460" cy="654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60"/>
              </a:lnSpc>
            </a:pPr>
            <a:r>
              <a:rPr lang="en-IN" altLang="en-US" sz="4510" spc="-250">
                <a:solidFill>
                  <a:srgbClr val="FFFFFF"/>
                </a:solidFill>
                <a:latin typeface="Congenial" panose="02000503040000020004" pitchFamily="2" charset="0"/>
              </a:rPr>
              <a:t>Sensors</a:t>
            </a:r>
          </a:p>
        </p:txBody>
      </p:sp>
      <p:sp>
        <p:nvSpPr>
          <p:cNvPr id="20" name="AutoShape 8">
            <a:extLst>
              <a:ext uri="{FF2B5EF4-FFF2-40B4-BE49-F238E27FC236}">
                <a16:creationId xmlns:a16="http://schemas.microsoft.com/office/drawing/2014/main" id="{14BDFD5C-6D52-FA5C-535A-0854D666B5F7}"/>
              </a:ext>
            </a:extLst>
          </p:cNvPr>
          <p:cNvSpPr/>
          <p:nvPr/>
        </p:nvSpPr>
        <p:spPr>
          <a:xfrm>
            <a:off x="-3463636" y="9037462"/>
            <a:ext cx="5902036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IN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5D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30332" y="0"/>
            <a:ext cx="8627337" cy="1563861"/>
          </a:xfrm>
          <a:custGeom>
            <a:avLst/>
            <a:gdLst/>
            <a:ahLst/>
            <a:cxnLst/>
            <a:rect l="l" t="t" r="r" b="b"/>
            <a:pathLst>
              <a:path w="8627337" h="1563861">
                <a:moveTo>
                  <a:pt x="0" y="0"/>
                </a:moveTo>
                <a:lnTo>
                  <a:pt x="8627336" y="0"/>
                </a:lnTo>
                <a:lnTo>
                  <a:pt x="8627336" y="1563861"/>
                </a:lnTo>
                <a:lnTo>
                  <a:pt x="0" y="15638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0371" b="-158902"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3" name="TextBox 3"/>
          <p:cNvSpPr txBox="1"/>
          <p:nvPr/>
        </p:nvSpPr>
        <p:spPr>
          <a:xfrm>
            <a:off x="5929755" y="720656"/>
            <a:ext cx="7442189" cy="584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90"/>
              </a:lnSpc>
            </a:pPr>
            <a:r>
              <a:rPr lang="en-US" sz="4620" spc="-32">
                <a:solidFill>
                  <a:srgbClr val="FFFFFF"/>
                </a:solidFill>
                <a:latin typeface="League Spartan" panose="00000800000000000000"/>
              </a:rPr>
              <a:t>Water Level Adjuster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149591" y="2177134"/>
            <a:ext cx="4260609" cy="8660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20"/>
              </a:lnSpc>
              <a:spcBef>
                <a:spcPct val="0"/>
              </a:spcBef>
            </a:pPr>
            <a:r>
              <a:rPr lang="en-US" sz="4510" spc="30" dirty="0">
                <a:solidFill>
                  <a:srgbClr val="FFFFFF"/>
                </a:solidFill>
                <a:latin typeface="Congenial" panose="02000503040000020004" pitchFamily="2" charset="0"/>
              </a:rPr>
              <a:t>Parameters:-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654072" y="3102496"/>
            <a:ext cx="8872733" cy="3606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82040" lvl="1" indent="-541020">
              <a:lnSpc>
                <a:spcPts val="7020"/>
              </a:lnSpc>
              <a:buFont typeface="Arial" panose="020B0604020202020204"/>
              <a:buChar char="•"/>
            </a:pPr>
            <a:r>
              <a:rPr lang="en-US" sz="4510" spc="30">
                <a:solidFill>
                  <a:srgbClr val="FFFFFF"/>
                </a:solidFill>
                <a:latin typeface="Congenial" panose="02000503040000020004" pitchFamily="2" charset="0"/>
              </a:rPr>
              <a:t>Soil Type</a:t>
            </a:r>
          </a:p>
          <a:p>
            <a:pPr marL="1082040" lvl="1" indent="-541020">
              <a:lnSpc>
                <a:spcPts val="7020"/>
              </a:lnSpc>
              <a:buFont typeface="Arial" panose="020B0604020202020204"/>
              <a:buChar char="•"/>
            </a:pPr>
            <a:r>
              <a:rPr lang="en-US" sz="4510" spc="30">
                <a:solidFill>
                  <a:srgbClr val="FFFFFF"/>
                </a:solidFill>
                <a:latin typeface="Congenial" panose="02000503040000020004" pitchFamily="2" charset="0"/>
              </a:rPr>
              <a:t>Season</a:t>
            </a:r>
          </a:p>
          <a:p>
            <a:pPr marL="1082040" lvl="1" indent="-541020">
              <a:lnSpc>
                <a:spcPts val="7020"/>
              </a:lnSpc>
              <a:buFont typeface="Arial" panose="020B0604020202020204"/>
              <a:buChar char="•"/>
            </a:pPr>
            <a:r>
              <a:rPr lang="en-US" sz="4510" spc="30">
                <a:solidFill>
                  <a:srgbClr val="FFFFFF"/>
                </a:solidFill>
                <a:latin typeface="Congenial" panose="02000503040000020004" pitchFamily="2" charset="0"/>
              </a:rPr>
              <a:t>Crop Type</a:t>
            </a:r>
          </a:p>
          <a:p>
            <a:pPr marL="1082040" lvl="1" indent="-541020">
              <a:lnSpc>
                <a:spcPts val="7020"/>
              </a:lnSpc>
              <a:buFont typeface="Arial" panose="020B0604020202020204"/>
              <a:buChar char="•"/>
            </a:pPr>
            <a:r>
              <a:rPr lang="en-US" sz="4510" spc="30">
                <a:solidFill>
                  <a:srgbClr val="FFFFFF"/>
                </a:solidFill>
                <a:latin typeface="Congenial" panose="02000503040000020004" pitchFamily="2" charset="0"/>
              </a:rPr>
              <a:t>Area Of Field</a:t>
            </a:r>
          </a:p>
        </p:txBody>
      </p:sp>
      <p:sp>
        <p:nvSpPr>
          <p:cNvPr id="6" name="Freeform 6"/>
          <p:cNvSpPr/>
          <p:nvPr/>
        </p:nvSpPr>
        <p:spPr>
          <a:xfrm>
            <a:off x="0" y="61722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2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5D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30332" y="0"/>
            <a:ext cx="8627337" cy="1563861"/>
          </a:xfrm>
          <a:custGeom>
            <a:avLst/>
            <a:gdLst/>
            <a:ahLst/>
            <a:cxnLst/>
            <a:rect l="l" t="t" r="r" b="b"/>
            <a:pathLst>
              <a:path w="8627337" h="1563861">
                <a:moveTo>
                  <a:pt x="0" y="0"/>
                </a:moveTo>
                <a:lnTo>
                  <a:pt x="8627336" y="0"/>
                </a:lnTo>
                <a:lnTo>
                  <a:pt x="8627336" y="1563861"/>
                </a:lnTo>
                <a:lnTo>
                  <a:pt x="0" y="15638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0371" b="-158902"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3" name="TextBox 3"/>
          <p:cNvSpPr txBox="1"/>
          <p:nvPr/>
        </p:nvSpPr>
        <p:spPr>
          <a:xfrm>
            <a:off x="5929755" y="720656"/>
            <a:ext cx="7442189" cy="584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90"/>
              </a:lnSpc>
            </a:pPr>
            <a:r>
              <a:rPr lang="en-US" sz="4620" spc="-32">
                <a:solidFill>
                  <a:srgbClr val="FFFFFF"/>
                </a:solidFill>
                <a:latin typeface="League Spartan" panose="00000800000000000000"/>
              </a:rPr>
              <a:t>Water Level Adjuster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149591" y="2177134"/>
            <a:ext cx="3938111" cy="866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20"/>
              </a:lnSpc>
              <a:spcBef>
                <a:spcPct val="0"/>
              </a:spcBef>
            </a:pPr>
            <a:r>
              <a:rPr lang="en-US" sz="4510" spc="30" dirty="0">
                <a:solidFill>
                  <a:srgbClr val="FFFFFF"/>
                </a:solidFill>
                <a:latin typeface="Congenial" panose="02000503040000020004" pitchFamily="2" charset="0"/>
              </a:rPr>
              <a:t>Parameters-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700781" y="2110459"/>
            <a:ext cx="8872733" cy="3606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82040" lvl="1" indent="-541020">
              <a:lnSpc>
                <a:spcPts val="7020"/>
              </a:lnSpc>
              <a:buFont typeface="Arial" panose="020B0604020202020204"/>
              <a:buChar char="•"/>
            </a:pPr>
            <a:r>
              <a:rPr lang="en-US" sz="4510" spc="30">
                <a:solidFill>
                  <a:srgbClr val="FFFFFF"/>
                </a:solidFill>
                <a:latin typeface="Congenial" panose="02000503040000020004" pitchFamily="2" charset="0"/>
              </a:rPr>
              <a:t>Soil Type</a:t>
            </a:r>
          </a:p>
          <a:p>
            <a:pPr marL="1082040" lvl="1" indent="-541020">
              <a:lnSpc>
                <a:spcPts val="7020"/>
              </a:lnSpc>
              <a:buFont typeface="Arial" panose="020B0604020202020204"/>
              <a:buChar char="•"/>
            </a:pPr>
            <a:r>
              <a:rPr lang="en-US" sz="4510" spc="30">
                <a:solidFill>
                  <a:srgbClr val="FFFFFF"/>
                </a:solidFill>
                <a:latin typeface="Congenial" panose="02000503040000020004" pitchFamily="2" charset="0"/>
              </a:rPr>
              <a:t>Season</a:t>
            </a:r>
          </a:p>
          <a:p>
            <a:pPr marL="1082040" lvl="1" indent="-541020">
              <a:lnSpc>
                <a:spcPts val="7020"/>
              </a:lnSpc>
              <a:buFont typeface="Arial" panose="020B0604020202020204"/>
              <a:buChar char="•"/>
            </a:pPr>
            <a:r>
              <a:rPr lang="en-US" sz="4510" spc="30">
                <a:solidFill>
                  <a:srgbClr val="FFFFFF"/>
                </a:solidFill>
                <a:latin typeface="Congenial" panose="02000503040000020004" pitchFamily="2" charset="0"/>
              </a:rPr>
              <a:t>Crop Type</a:t>
            </a:r>
          </a:p>
          <a:p>
            <a:pPr marL="1082040" lvl="1" indent="-541020">
              <a:lnSpc>
                <a:spcPts val="7020"/>
              </a:lnSpc>
              <a:buFont typeface="Arial" panose="020B0604020202020204"/>
              <a:buChar char="•"/>
            </a:pPr>
            <a:r>
              <a:rPr lang="en-US" sz="4510" spc="30">
                <a:solidFill>
                  <a:srgbClr val="FFFFFF"/>
                </a:solidFill>
                <a:latin typeface="Congenial" panose="02000503040000020004" pitchFamily="2" charset="0"/>
              </a:rPr>
              <a:t>Area Of Field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49591" y="6250330"/>
            <a:ext cx="16044612" cy="2730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20"/>
              </a:lnSpc>
            </a:pPr>
            <a:r>
              <a:rPr lang="en-US" sz="4510" spc="30">
                <a:solidFill>
                  <a:srgbClr val="FFFFFF"/>
                </a:solidFill>
                <a:latin typeface="Congenial" panose="02000503040000020004" pitchFamily="2" charset="0"/>
              </a:rPr>
              <a:t>Based on this parameters we will analyze how much water is needed for a crop to give better yield.</a:t>
            </a:r>
          </a:p>
          <a:p>
            <a:pPr algn="ctr">
              <a:lnSpc>
                <a:spcPts val="7020"/>
              </a:lnSpc>
              <a:spcBef>
                <a:spcPct val="0"/>
              </a:spcBef>
            </a:pPr>
            <a:r>
              <a:rPr lang="en-US" sz="4510" spc="30">
                <a:solidFill>
                  <a:srgbClr val="FFFFFF"/>
                </a:solidFill>
                <a:latin typeface="Congenial" panose="02000503040000020004" pitchFamily="2" charset="0"/>
              </a:rPr>
              <a:t>This will drastically reduce wastage of water.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5D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30332" y="0"/>
            <a:ext cx="8627337" cy="1563861"/>
          </a:xfrm>
          <a:custGeom>
            <a:avLst/>
            <a:gdLst/>
            <a:ahLst/>
            <a:cxnLst/>
            <a:rect l="l" t="t" r="r" b="b"/>
            <a:pathLst>
              <a:path w="8627337" h="1563861">
                <a:moveTo>
                  <a:pt x="0" y="0"/>
                </a:moveTo>
                <a:lnTo>
                  <a:pt x="8627336" y="0"/>
                </a:lnTo>
                <a:lnTo>
                  <a:pt x="8627336" y="1563861"/>
                </a:lnTo>
                <a:lnTo>
                  <a:pt x="0" y="15638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0371" b="-158902"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3" name="Freeform 3"/>
          <p:cNvSpPr/>
          <p:nvPr/>
        </p:nvSpPr>
        <p:spPr>
          <a:xfrm flipH="1">
            <a:off x="12571194" y="6172200"/>
            <a:ext cx="5453349" cy="4114800"/>
          </a:xfrm>
          <a:custGeom>
            <a:avLst/>
            <a:gdLst/>
            <a:ahLst/>
            <a:cxnLst/>
            <a:rect l="l" t="t" r="r" b="b"/>
            <a:pathLst>
              <a:path w="5453349" h="4114800">
                <a:moveTo>
                  <a:pt x="5453350" y="0"/>
                </a:moveTo>
                <a:lnTo>
                  <a:pt x="0" y="0"/>
                </a:lnTo>
                <a:lnTo>
                  <a:pt x="0" y="4114800"/>
                </a:lnTo>
                <a:lnTo>
                  <a:pt x="5453350" y="4114800"/>
                </a:lnTo>
                <a:lnTo>
                  <a:pt x="545335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IN"/>
          </a:p>
        </p:txBody>
      </p:sp>
      <p:sp>
        <p:nvSpPr>
          <p:cNvPr id="4" name="TextBox 4"/>
          <p:cNvSpPr txBox="1"/>
          <p:nvPr/>
        </p:nvSpPr>
        <p:spPr>
          <a:xfrm>
            <a:off x="5929755" y="720656"/>
            <a:ext cx="7442189" cy="584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90"/>
              </a:lnSpc>
            </a:pPr>
            <a:r>
              <a:rPr lang="en-US" sz="4620" spc="-32">
                <a:solidFill>
                  <a:srgbClr val="FFFFFF"/>
                </a:solidFill>
                <a:latin typeface="League Spartan" panose="00000800000000000000"/>
              </a:rPr>
              <a:t>Water Level Adjuster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66800" y="2284517"/>
            <a:ext cx="16878300" cy="26382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20"/>
              </a:lnSpc>
              <a:spcBef>
                <a:spcPct val="0"/>
              </a:spcBef>
            </a:pPr>
            <a:r>
              <a:rPr lang="en-US" sz="4510" spc="30" dirty="0">
                <a:solidFill>
                  <a:srgbClr val="FFFFFF"/>
                </a:solidFill>
                <a:latin typeface="Congenial" panose="02000503040000020004" pitchFamily="2" charset="0"/>
              </a:rPr>
              <a:t>We will set a device near tubewell which will be operated by Solar energy &amp;  based on need of water it will automatically switch on water supply to the crops 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5D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30332" y="0"/>
            <a:ext cx="8627337" cy="1563861"/>
          </a:xfrm>
          <a:custGeom>
            <a:avLst/>
            <a:gdLst/>
            <a:ahLst/>
            <a:cxnLst/>
            <a:rect l="l" t="t" r="r" b="b"/>
            <a:pathLst>
              <a:path w="8627337" h="1563861">
                <a:moveTo>
                  <a:pt x="0" y="0"/>
                </a:moveTo>
                <a:lnTo>
                  <a:pt x="8627336" y="0"/>
                </a:lnTo>
                <a:lnTo>
                  <a:pt x="8627336" y="1563861"/>
                </a:lnTo>
                <a:lnTo>
                  <a:pt x="0" y="15638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0371" b="-158902"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3" name="Freeform 3"/>
          <p:cNvSpPr/>
          <p:nvPr/>
        </p:nvSpPr>
        <p:spPr>
          <a:xfrm>
            <a:off x="8010289" y="5923674"/>
            <a:ext cx="2505311" cy="2725026"/>
          </a:xfrm>
          <a:custGeom>
            <a:avLst/>
            <a:gdLst/>
            <a:ahLst/>
            <a:cxnLst/>
            <a:rect l="l" t="t" r="r" b="b"/>
            <a:pathLst>
              <a:path w="2847941" h="3065298">
                <a:moveTo>
                  <a:pt x="0" y="0"/>
                </a:moveTo>
                <a:lnTo>
                  <a:pt x="2847940" y="0"/>
                </a:lnTo>
                <a:lnTo>
                  <a:pt x="2847940" y="3065298"/>
                </a:lnTo>
                <a:lnTo>
                  <a:pt x="0" y="30652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3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4" name="TextBox 4"/>
          <p:cNvSpPr txBox="1"/>
          <p:nvPr/>
        </p:nvSpPr>
        <p:spPr>
          <a:xfrm>
            <a:off x="5929755" y="720656"/>
            <a:ext cx="7442189" cy="584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90"/>
              </a:lnSpc>
            </a:pPr>
            <a:r>
              <a:rPr lang="en-US" sz="4620" spc="-32">
                <a:solidFill>
                  <a:srgbClr val="FFFFFF"/>
                </a:solidFill>
                <a:latin typeface="League Spartan" panose="00000800000000000000"/>
              </a:rPr>
              <a:t>Water Level Adjuster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21694" y="5991225"/>
            <a:ext cx="16044612" cy="1744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20"/>
              </a:lnSpc>
              <a:spcBef>
                <a:spcPct val="0"/>
              </a:spcBef>
            </a:pPr>
            <a:r>
              <a:rPr lang="en-US" sz="4510" spc="30" dirty="0">
                <a:solidFill>
                  <a:srgbClr val="FFFFFF"/>
                </a:solidFill>
                <a:latin typeface="Congenial" panose="02000503040000020004" pitchFamily="2" charset="0"/>
              </a:rPr>
              <a:t>As it is based on solar energy so we can also manage problem of electricity by running it only for remaining time.</a:t>
            </a:r>
          </a:p>
        </p:txBody>
      </p:sp>
      <p:sp>
        <p:nvSpPr>
          <p:cNvPr id="11" name="TextBox 5"/>
          <p:cNvSpPr txBox="1"/>
          <p:nvPr/>
        </p:nvSpPr>
        <p:spPr>
          <a:xfrm>
            <a:off x="1066800" y="2284517"/>
            <a:ext cx="16878300" cy="26382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20"/>
              </a:lnSpc>
              <a:spcBef>
                <a:spcPct val="0"/>
              </a:spcBef>
            </a:pPr>
            <a:r>
              <a:rPr lang="en-US" sz="4510" spc="30" dirty="0">
                <a:solidFill>
                  <a:srgbClr val="FFFFFF"/>
                </a:solidFill>
                <a:latin typeface="Congenial" panose="02000503040000020004" pitchFamily="2" charset="0"/>
              </a:rPr>
              <a:t>We will set a device near tubewell which will be operated by Solar energy &amp;  based on need of water it will automatically switch on water supply to the crops 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600</TotalTime>
  <Words>429</Words>
  <Application>Microsoft Office PowerPoint</Application>
  <PresentationFormat>Custom</PresentationFormat>
  <Paragraphs>62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Calibri</vt:lpstr>
      <vt:lpstr>Congenial</vt:lpstr>
      <vt:lpstr>ADLaM Display</vt:lpstr>
      <vt:lpstr>Arial</vt:lpstr>
      <vt:lpstr>Algerian</vt:lpstr>
      <vt:lpstr>Bank Gothic Medium</vt:lpstr>
      <vt:lpstr>League Spartan</vt:lpstr>
      <vt:lpstr>Fave Script Bold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Mere</dc:title>
  <dc:creator/>
  <cp:lastModifiedBy>Divyanshu Gupta</cp:lastModifiedBy>
  <cp:revision>6</cp:revision>
  <dcterms:created xsi:type="dcterms:W3CDTF">2006-08-16T00:00:00Z</dcterms:created>
  <dcterms:modified xsi:type="dcterms:W3CDTF">2024-02-28T13:09:25Z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3CEBAC6BAC4845F59AF227FD7EE0530D_12</vt:lpwstr>
  </property>
  <property fmtid="{D5CDD505-2E9C-101B-9397-08002B2CF9AE}" pid="3" name="KSOProductBuildVer">
    <vt:lpwstr>1033-12.2.0.13431</vt:lpwstr>
  </property>
</Properties>
</file>